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</p:sldMasterIdLst>
  <p:notesMasterIdLst>
    <p:notesMasterId r:id="rId19"/>
  </p:notesMasterIdLst>
  <p:handoutMasterIdLst>
    <p:handoutMasterId r:id="rId20"/>
  </p:handoutMasterIdLst>
  <p:sldIdLst>
    <p:sldId id="256" r:id="rId5"/>
    <p:sldId id="885" r:id="rId6"/>
    <p:sldId id="886" r:id="rId7"/>
    <p:sldId id="887" r:id="rId8"/>
    <p:sldId id="888" r:id="rId9"/>
    <p:sldId id="897" r:id="rId10"/>
    <p:sldId id="889" r:id="rId11"/>
    <p:sldId id="890" r:id="rId12"/>
    <p:sldId id="891" r:id="rId13"/>
    <p:sldId id="892" r:id="rId14"/>
    <p:sldId id="893" r:id="rId15"/>
    <p:sldId id="894" r:id="rId16"/>
    <p:sldId id="895" r:id="rId17"/>
    <p:sldId id="896" r:id="rId18"/>
  </p:sldIdLst>
  <p:sldSz cx="9144000" cy="6858000" type="screen4x3"/>
  <p:notesSz cx="9928225" cy="6797675"/>
  <p:custDataLst>
    <p:tags r:id="rId2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en Rafferty" initials="SR" lastIdx="1" clrIdx="0">
    <p:extLst>
      <p:ext uri="{19B8F6BF-5375-455C-9EA6-DF929625EA0E}">
        <p15:presenceInfo xmlns:p15="http://schemas.microsoft.com/office/powerpoint/2012/main" userId="a04426156b3b4a3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E9EDF4"/>
    <a:srgbClr val="B21212"/>
    <a:srgbClr val="FDCFD2"/>
    <a:srgbClr val="FF8B8B"/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94" autoAdjust="0"/>
    <p:restoredTop sz="94646" autoAdjust="0"/>
  </p:normalViewPr>
  <p:slideViewPr>
    <p:cSldViewPr>
      <p:cViewPr varScale="1">
        <p:scale>
          <a:sx n="74" d="100"/>
          <a:sy n="74" d="100"/>
        </p:scale>
        <p:origin x="160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5403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5C127-53EC-4625-8674-123C41A42ABE}" type="datetimeFigureOut">
              <a:rPr lang="en-GB" smtClean="0"/>
              <a:pPr/>
              <a:t>03/08/2018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699"/>
            <a:ext cx="430331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700F7-D8A8-45F0-BED4-A73ECE48174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6332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4DA8F5-F804-4FB2-8A6B-A884CF09C514}" type="datetimeFigureOut">
              <a:rPr lang="en-US"/>
              <a:pPr>
                <a:defRPr/>
              </a:pPr>
              <a:t>8/3/2018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4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0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C00DB4-E585-43D3-9A29-E1C42556C76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326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80FBC8F-7200-45DD-A4E3-40F9EE47178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564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81547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41178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12638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67863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5862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23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64841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1063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8093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79315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242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81370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49850C-5779-4847-863F-3961D95C13CC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192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slide" Target="../slides/slide2.xm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jpeg"/><Relationship Id="rId4" Type="http://schemas.openxmlformats.org/officeDocument/2006/relationships/slide" Target="../slides/slide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O1 1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496" y="44624"/>
            <a:ext cx="7742094" cy="548680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2" name="Round Same Side Corner Rectangle 21">
            <a:hlinkClick r:id="rId2" action="ppaction://hlinksldjump"/>
          </p:cNvPr>
          <p:cNvSpPr/>
          <p:nvPr userDrawn="1"/>
        </p:nvSpPr>
        <p:spPr>
          <a:xfrm>
            <a:off x="179513" y="605602"/>
            <a:ext cx="1674877" cy="375126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6.1 – Inflation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ound Same Side Corner Rectangle 22">
            <a:hlinkClick r:id="rId3" action="ppaction://hlinksldjump"/>
          </p:cNvPr>
          <p:cNvSpPr/>
          <p:nvPr userDrawn="1"/>
        </p:nvSpPr>
        <p:spPr>
          <a:xfrm>
            <a:off x="1907704" y="605602"/>
            <a:ext cx="1897126" cy="375126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6.2 - Employment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ound Same Side Corner Rectangle 23">
            <a:hlinkClick r:id="rId4" action="ppaction://hlinksldjump"/>
          </p:cNvPr>
          <p:cNvSpPr/>
          <p:nvPr userDrawn="1"/>
        </p:nvSpPr>
        <p:spPr>
          <a:xfrm>
            <a:off x="3876838" y="605602"/>
            <a:ext cx="2361792" cy="375126"/>
          </a:xfrm>
          <a:prstGeom prst="round2SameRect">
            <a:avLst/>
          </a:prstGeom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6.3 – Economic Growth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107505" y="983578"/>
            <a:ext cx="8928992" cy="57577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>
            <a:noAutofit/>
          </a:bodyPr>
          <a:lstStyle/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109728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</a:b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23696"/>
            <a:ext cx="936104" cy="899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-13648" y="5937012"/>
            <a:ext cx="3203848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" y="5924550"/>
            <a:ext cx="2339752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949279"/>
            <a:ext cx="1913746" cy="922841"/>
          </a:xfrm>
          <a:prstGeom prst="rtTriangle">
            <a:avLst/>
          </a:prstGeom>
          <a:blipFill>
            <a:blip r:embed="rId4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>
            <a:stCxn id="14" idx="0"/>
            <a:endCxn id="14" idx="4"/>
          </p:cNvCxnSpPr>
          <p:nvPr/>
        </p:nvCxnSpPr>
        <p:spPr>
          <a:xfrm rot="16200000" flipH="1">
            <a:off x="489410" y="5453826"/>
            <a:ext cx="922841" cy="1913746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1" r:id="rId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504" y="5301208"/>
            <a:ext cx="9001000" cy="771076"/>
          </a:xfrm>
        </p:spPr>
        <p:txBody>
          <a:bodyPr rtlCol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LO6 – Economic Indicators – Workbook Questions</a:t>
            </a:r>
            <a:endParaRPr lang="en-GB" sz="36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260648"/>
            <a:ext cx="8640960" cy="17084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32656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200" dirty="0" smtClean="0"/>
              <a:t> Cambridge IGCSE - Economics</a:t>
            </a:r>
            <a:r>
              <a:rPr lang="en-GB" sz="3200" b="1" dirty="0" smtClean="0"/>
              <a:t> </a:t>
            </a:r>
          </a:p>
          <a:p>
            <a:pPr algn="r"/>
            <a:r>
              <a:rPr lang="en-US" sz="3200" b="1" dirty="0" smtClean="0"/>
              <a:t>LO6 – Economic Indicators</a:t>
            </a:r>
            <a:r>
              <a:rPr lang="en-US" sz="2600" b="1" dirty="0" smtClean="0"/>
              <a:t/>
            </a:r>
            <a:br>
              <a:rPr lang="en-US" sz="2600" b="1" dirty="0" smtClean="0"/>
            </a:br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2017-2019 - Course Code: 0455</a:t>
            </a:r>
            <a:endParaRPr lang="en-GB" sz="3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 descr="Image result for econom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044822"/>
            <a:ext cx="6552728" cy="288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1666400" cy="16004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6.3 – Economic Growth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2200" dirty="0" smtClean="0"/>
              <a:t>Economic </a:t>
            </a:r>
            <a:r>
              <a:rPr lang="en-US" sz="2200" dirty="0"/>
              <a:t>growth can be defined </a:t>
            </a:r>
            <a:r>
              <a:rPr lang="en-US" sz="2200" dirty="0" smtClean="0"/>
              <a:t>as</a:t>
            </a:r>
            <a:br>
              <a:rPr lang="en-US" sz="2200" dirty="0" smtClean="0"/>
            </a:br>
            <a:r>
              <a:rPr lang="en-US" sz="2200" b="1" dirty="0" smtClean="0"/>
              <a:t>A</a:t>
            </a:r>
            <a:r>
              <a:rPr lang="en-US" sz="2200" dirty="0" smtClean="0"/>
              <a:t> 	an </a:t>
            </a:r>
            <a:r>
              <a:rPr lang="en-US" sz="2200" dirty="0"/>
              <a:t>increase in a country's exports </a:t>
            </a:r>
            <a:r>
              <a:rPr lang="en-US" sz="2200" dirty="0" smtClean="0"/>
              <a:t>earnings</a:t>
            </a:r>
            <a:br>
              <a:rPr lang="en-US" sz="2200" dirty="0" smtClean="0"/>
            </a:br>
            <a:r>
              <a:rPr lang="en-US" sz="2200" b="1" dirty="0" smtClean="0"/>
              <a:t>B</a:t>
            </a:r>
            <a:r>
              <a:rPr lang="en-US" sz="2200" dirty="0" smtClean="0"/>
              <a:t> 	an </a:t>
            </a:r>
            <a:r>
              <a:rPr lang="en-US" sz="2200" dirty="0"/>
              <a:t>increase in the productive capacity of an </a:t>
            </a:r>
            <a:r>
              <a:rPr lang="en-US" sz="2200" dirty="0" smtClean="0"/>
              <a:t>economy</a:t>
            </a:r>
            <a:br>
              <a:rPr lang="en-US" sz="2200" dirty="0" smtClean="0"/>
            </a:br>
            <a:r>
              <a:rPr lang="en-US" sz="2200" b="1" dirty="0" smtClean="0"/>
              <a:t>C</a:t>
            </a:r>
            <a:r>
              <a:rPr lang="en-US" sz="2200" dirty="0" smtClean="0"/>
              <a:t> 	an </a:t>
            </a:r>
            <a:r>
              <a:rPr lang="en-US" sz="2200" dirty="0"/>
              <a:t>increase in a country's potential </a:t>
            </a:r>
            <a:r>
              <a:rPr lang="en-US" sz="2200" dirty="0" smtClean="0"/>
              <a:t>earnings</a:t>
            </a:r>
            <a:br>
              <a:rPr lang="en-US" sz="2200" dirty="0" smtClean="0"/>
            </a:br>
            <a:r>
              <a:rPr lang="en-US" sz="2200" b="1" dirty="0" smtClean="0"/>
              <a:t>D</a:t>
            </a:r>
            <a:r>
              <a:rPr lang="en-US" sz="2200" dirty="0" smtClean="0"/>
              <a:t> 	a </a:t>
            </a:r>
            <a:r>
              <a:rPr lang="en-US" sz="2200" dirty="0"/>
              <a:t>reduction in the cost of living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2200" dirty="0" smtClean="0"/>
              <a:t>An </a:t>
            </a:r>
            <a:r>
              <a:rPr lang="en-US" sz="2200" dirty="0"/>
              <a:t>increase in which of the following best indicates whether a country has experienced </a:t>
            </a:r>
            <a:r>
              <a:rPr lang="en-US" sz="2200" dirty="0" smtClean="0"/>
              <a:t>economic growth?</a:t>
            </a:r>
            <a:br>
              <a:rPr lang="en-US" sz="2200" dirty="0" smtClean="0"/>
            </a:br>
            <a:r>
              <a:rPr lang="en-US" sz="2200" b="1" dirty="0" smtClean="0"/>
              <a:t>A</a:t>
            </a:r>
            <a:r>
              <a:rPr lang="en-US" sz="2200" dirty="0" smtClean="0"/>
              <a:t> 	Real </a:t>
            </a:r>
            <a:r>
              <a:rPr lang="en-US" sz="2200" dirty="0"/>
              <a:t>GDP per </a:t>
            </a:r>
            <a:r>
              <a:rPr lang="en-US" sz="2200" dirty="0" smtClean="0"/>
              <a:t>capita</a:t>
            </a:r>
            <a:br>
              <a:rPr lang="en-US" sz="2200" dirty="0" smtClean="0"/>
            </a:br>
            <a:r>
              <a:rPr lang="en-US" sz="2200" b="1" dirty="0" smtClean="0"/>
              <a:t>B</a:t>
            </a:r>
            <a:r>
              <a:rPr lang="en-US" sz="2200" dirty="0" smtClean="0"/>
              <a:t> 	Consumer </a:t>
            </a:r>
            <a:r>
              <a:rPr lang="en-US" sz="2200" dirty="0"/>
              <a:t>price </a:t>
            </a:r>
            <a:r>
              <a:rPr lang="en-US" sz="2200" dirty="0" smtClean="0"/>
              <a:t>inflation</a:t>
            </a:r>
            <a:br>
              <a:rPr lang="en-US" sz="2200" dirty="0" smtClean="0"/>
            </a:br>
            <a:r>
              <a:rPr lang="en-US" sz="2200" b="1" dirty="0" smtClean="0"/>
              <a:t>C</a:t>
            </a:r>
            <a:r>
              <a:rPr lang="en-US" sz="2200" dirty="0" smtClean="0"/>
              <a:t> 	Employment</a:t>
            </a:r>
            <a:br>
              <a:rPr lang="en-US" sz="2200" dirty="0" smtClean="0"/>
            </a:br>
            <a:r>
              <a:rPr lang="en-US" sz="2200" b="1" dirty="0" smtClean="0"/>
              <a:t>D</a:t>
            </a:r>
            <a:r>
              <a:rPr lang="en-US" sz="2200" dirty="0" smtClean="0"/>
              <a:t> 	Current </a:t>
            </a:r>
            <a:r>
              <a:rPr lang="en-US" sz="2200" dirty="0"/>
              <a:t>account on the balance of payments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2200" dirty="0" smtClean="0"/>
              <a:t>As </a:t>
            </a:r>
            <a:r>
              <a:rPr lang="en-US" sz="2200" dirty="0"/>
              <a:t>a country experiences economic growth, what is likely to </a:t>
            </a:r>
            <a:r>
              <a:rPr lang="en-US" sz="2200" dirty="0" smtClean="0"/>
              <a:t>fall?</a:t>
            </a:r>
            <a:br>
              <a:rPr lang="en-US" sz="2200" dirty="0" smtClean="0"/>
            </a:br>
            <a:r>
              <a:rPr lang="en-US" sz="2200" b="1" dirty="0" smtClean="0"/>
              <a:t>A</a:t>
            </a:r>
            <a:r>
              <a:rPr lang="en-US" sz="2200" dirty="0" smtClean="0"/>
              <a:t> 	Employment opportunities</a:t>
            </a:r>
            <a:br>
              <a:rPr lang="en-US" sz="2200" dirty="0" smtClean="0"/>
            </a:br>
            <a:r>
              <a:rPr lang="en-US" sz="2200" b="1" dirty="0" smtClean="0"/>
              <a:t>B</a:t>
            </a:r>
            <a:r>
              <a:rPr lang="en-US" sz="2200" dirty="0" smtClean="0"/>
              <a:t> 	Infant </a:t>
            </a:r>
            <a:r>
              <a:rPr lang="en-US" sz="2200" dirty="0"/>
              <a:t>mortality </a:t>
            </a:r>
            <a:r>
              <a:rPr lang="en-US" sz="2200" dirty="0" smtClean="0"/>
              <a:t>rates</a:t>
            </a:r>
            <a:br>
              <a:rPr lang="en-US" sz="2200" dirty="0" smtClean="0"/>
            </a:br>
            <a:r>
              <a:rPr lang="en-US" sz="2200" b="1" dirty="0" smtClean="0"/>
              <a:t>C</a:t>
            </a:r>
            <a:r>
              <a:rPr lang="en-US" sz="2200" dirty="0" smtClean="0"/>
              <a:t> 	National </a:t>
            </a:r>
            <a:r>
              <a:rPr lang="en-US" sz="2200" dirty="0"/>
              <a:t>income per </a:t>
            </a:r>
            <a:r>
              <a:rPr lang="en-US" sz="2200" dirty="0" smtClean="0"/>
              <a:t>capita</a:t>
            </a:r>
            <a:br>
              <a:rPr lang="en-US" sz="2200" dirty="0" smtClean="0"/>
            </a:br>
            <a:r>
              <a:rPr lang="en-US" sz="2200" b="1" dirty="0" smtClean="0"/>
              <a:t>D</a:t>
            </a:r>
            <a:r>
              <a:rPr lang="en-US" sz="2200" dirty="0" smtClean="0"/>
              <a:t> 	Average </a:t>
            </a:r>
            <a:r>
              <a:rPr lang="en-US" sz="2200" dirty="0"/>
              <a:t>years of schooling</a:t>
            </a:r>
          </a:p>
        </p:txBody>
      </p:sp>
    </p:spTree>
    <p:extLst>
      <p:ext uri="{BB962C8B-B14F-4D97-AF65-F5344CB8AC3E}">
        <p14:creationId xmlns:p14="http://schemas.microsoft.com/office/powerpoint/2010/main" val="137254880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6.3 – Economic Growth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100" dirty="0" smtClean="0"/>
              <a:t>Which </a:t>
            </a:r>
            <a:r>
              <a:rPr lang="en-US" sz="2100" dirty="0"/>
              <a:t>of the following is most likely to be a concern about rapid economic growth in a </a:t>
            </a:r>
            <a:r>
              <a:rPr lang="en-US" sz="2100" dirty="0" smtClean="0"/>
              <a:t>country?</a:t>
            </a:r>
            <a:br>
              <a:rPr lang="en-US" sz="2100" dirty="0" smtClean="0"/>
            </a:br>
            <a:r>
              <a:rPr lang="en-US" sz="2100" b="1" dirty="0" smtClean="0"/>
              <a:t>A</a:t>
            </a:r>
            <a:r>
              <a:rPr lang="en-US" sz="2100" dirty="0" smtClean="0"/>
              <a:t> 	Higher </a:t>
            </a:r>
            <a:r>
              <a:rPr lang="en-US" sz="2100" dirty="0"/>
              <a:t>costs of </a:t>
            </a:r>
            <a:r>
              <a:rPr lang="en-US" sz="2100" dirty="0" smtClean="0"/>
              <a:t>production</a:t>
            </a:r>
            <a:br>
              <a:rPr lang="en-US" sz="2100" dirty="0" smtClean="0"/>
            </a:br>
            <a:r>
              <a:rPr lang="en-US" sz="2100" b="1" dirty="0" smtClean="0"/>
              <a:t>B</a:t>
            </a:r>
            <a:r>
              <a:rPr lang="en-US" sz="2100" dirty="0" smtClean="0"/>
              <a:t> 	Resource depletion</a:t>
            </a:r>
            <a:br>
              <a:rPr lang="en-US" sz="2100" dirty="0" smtClean="0"/>
            </a:br>
            <a:r>
              <a:rPr lang="en-US" sz="2100" b="1" dirty="0" smtClean="0"/>
              <a:t>C</a:t>
            </a:r>
            <a:r>
              <a:rPr lang="en-US" sz="2100" dirty="0" smtClean="0"/>
              <a:t> 	Higher </a:t>
            </a:r>
            <a:r>
              <a:rPr lang="en-US" sz="2100" dirty="0"/>
              <a:t>tax </a:t>
            </a:r>
            <a:r>
              <a:rPr lang="en-US" sz="2100" dirty="0" smtClean="0"/>
              <a:t>revenues</a:t>
            </a:r>
            <a:br>
              <a:rPr lang="en-US" sz="2100" dirty="0" smtClean="0"/>
            </a:br>
            <a:r>
              <a:rPr lang="en-US" sz="2100" b="1" dirty="0" smtClean="0"/>
              <a:t>D</a:t>
            </a:r>
            <a:r>
              <a:rPr lang="en-US" sz="2100" dirty="0" smtClean="0"/>
              <a:t> 	Increased </a:t>
            </a:r>
            <a:r>
              <a:rPr lang="en-US" sz="2100" dirty="0"/>
              <a:t>demand for imports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100" dirty="0" smtClean="0"/>
              <a:t>Which </a:t>
            </a:r>
            <a:r>
              <a:rPr lang="en-US" sz="2100" dirty="0"/>
              <a:t>of the following is not part of the Human Development Index (HDI</a:t>
            </a:r>
            <a:r>
              <a:rPr lang="en-US" sz="2100" dirty="0" smtClean="0"/>
              <a:t>)?</a:t>
            </a:r>
            <a:br>
              <a:rPr lang="en-US" sz="2100" dirty="0" smtClean="0"/>
            </a:br>
            <a:r>
              <a:rPr lang="en-US" sz="2100" b="1" dirty="0" smtClean="0"/>
              <a:t>A</a:t>
            </a:r>
            <a:r>
              <a:rPr lang="en-US" sz="2100" dirty="0" smtClean="0"/>
              <a:t> 	Education</a:t>
            </a:r>
            <a:br>
              <a:rPr lang="en-US" sz="2100" dirty="0" smtClean="0"/>
            </a:br>
            <a:r>
              <a:rPr lang="en-US" sz="2100" b="1" dirty="0" smtClean="0"/>
              <a:t>B</a:t>
            </a:r>
            <a:r>
              <a:rPr lang="en-US" sz="2100" dirty="0" smtClean="0"/>
              <a:t> 	Income levels</a:t>
            </a:r>
            <a:br>
              <a:rPr lang="en-US" sz="2100" dirty="0" smtClean="0"/>
            </a:br>
            <a:r>
              <a:rPr lang="en-US" sz="2100" b="1" dirty="0" smtClean="0"/>
              <a:t>C</a:t>
            </a:r>
            <a:r>
              <a:rPr lang="en-US" sz="2100" dirty="0" smtClean="0"/>
              <a:t> 	Health care</a:t>
            </a:r>
            <a:br>
              <a:rPr lang="en-US" sz="2100" dirty="0" smtClean="0"/>
            </a:br>
            <a:r>
              <a:rPr lang="en-US" sz="2100" b="1" dirty="0" smtClean="0"/>
              <a:t>D</a:t>
            </a:r>
            <a:r>
              <a:rPr lang="en-US" sz="2100" dirty="0" smtClean="0"/>
              <a:t> 	Environmental </a:t>
            </a:r>
            <a:r>
              <a:rPr lang="en-US" sz="2100" dirty="0"/>
              <a:t>issues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100" dirty="0" smtClean="0"/>
              <a:t>Define </a:t>
            </a:r>
            <a:r>
              <a:rPr lang="en-US" sz="2100" dirty="0"/>
              <a:t>the term </a:t>
            </a:r>
            <a:r>
              <a:rPr lang="en-US" sz="2100" dirty="0" smtClean="0"/>
              <a:t>recession. 	[2]</a:t>
            </a:r>
            <a:br>
              <a:rPr lang="en-US" sz="2100" dirty="0" smtClean="0"/>
            </a:br>
            <a:r>
              <a:rPr lang="en-US" sz="2100" dirty="0" smtClean="0"/>
              <a:t>__________________________________________________________________________________________________________________________________________________________________</a:t>
            </a:r>
            <a:r>
              <a:rPr lang="en-US" sz="2100" dirty="0"/>
              <a:t>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20635427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6.3 – Economic Growth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2500" dirty="0" smtClean="0"/>
              <a:t>Explain </a:t>
            </a:r>
            <a:r>
              <a:rPr lang="en-US" sz="2500" dirty="0"/>
              <a:t>how a country's net exports are calculated. </a:t>
            </a:r>
            <a:r>
              <a:rPr lang="en-US" sz="2500" dirty="0" smtClean="0"/>
              <a:t>	[2]</a:t>
            </a:r>
            <a:br>
              <a:rPr lang="en-US" sz="2500" dirty="0" smtClean="0"/>
            </a:br>
            <a:r>
              <a:rPr lang="en-US" sz="2500" dirty="0" smtClean="0"/>
              <a:t>________________________________________________________________________________________________________________________________________________________________________________________</a:t>
            </a:r>
            <a:endParaRPr lang="en-US" sz="2500" dirty="0"/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2500" dirty="0" smtClean="0"/>
              <a:t>Briefly </a:t>
            </a:r>
            <a:r>
              <a:rPr lang="en-US" sz="2500" dirty="0"/>
              <a:t>explain two causes of economic growth. </a:t>
            </a:r>
            <a:r>
              <a:rPr lang="en-US" sz="2500" dirty="0" smtClean="0"/>
              <a:t>	[4]</a:t>
            </a:r>
            <a:r>
              <a:rPr lang="en-US" sz="2500" smtClean="0"/>
              <a:t/>
            </a:r>
            <a:br>
              <a:rPr lang="en-US" sz="2500" smtClean="0"/>
            </a:br>
            <a:r>
              <a:rPr lang="en-US" sz="250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7772784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6.3 – Economic Growth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9"/>
              <a:tabLst>
                <a:tab pos="982663" algn="l"/>
                <a:tab pos="8516938" algn="r"/>
              </a:tabLst>
            </a:pPr>
            <a:r>
              <a:rPr lang="en-US" sz="2400" dirty="0" smtClean="0"/>
              <a:t>The </a:t>
            </a:r>
            <a:r>
              <a:rPr lang="en-US" sz="2400" dirty="0"/>
              <a:t>diagram below shows a typical business cycle. Complete the labels from the diagram. </a:t>
            </a:r>
            <a:r>
              <a:rPr lang="en-US" sz="2400" dirty="0" smtClean="0"/>
              <a:t>	[4]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0625" t="40196" r="34251" b="10781"/>
          <a:stretch/>
        </p:blipFill>
        <p:spPr>
          <a:xfrm>
            <a:off x="251520" y="2204864"/>
            <a:ext cx="8568952" cy="428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90087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6.3 – Economic Growth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10"/>
              <a:tabLst>
                <a:tab pos="982663" algn="l"/>
                <a:tab pos="8516938" algn="r"/>
              </a:tabLst>
            </a:pPr>
            <a:r>
              <a:rPr lang="en-US" sz="2400" dirty="0" smtClean="0"/>
              <a:t>Study </a:t>
            </a:r>
            <a:r>
              <a:rPr lang="en-US" sz="2400" dirty="0"/>
              <a:t>the Human Development Index (HDI) data below to determine the correct </a:t>
            </a:r>
            <a:r>
              <a:rPr lang="en-US" sz="2400" dirty="0" smtClean="0"/>
              <a:t>countries from </a:t>
            </a:r>
            <a:r>
              <a:rPr lang="en-US" sz="2400" dirty="0"/>
              <a:t>the following: Indonesia, Norway, Sierra Leone and Turkey. Briefly explain </a:t>
            </a:r>
            <a:r>
              <a:rPr lang="en-US" sz="2400" dirty="0" smtClean="0"/>
              <a:t>the reasoning </a:t>
            </a:r>
            <a:r>
              <a:rPr lang="en-US" sz="2400" dirty="0"/>
              <a:t>behind your answers</a:t>
            </a:r>
            <a:r>
              <a:rPr lang="en-US" sz="2400" dirty="0" smtClean="0"/>
              <a:t>.	[6]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4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878109"/>
              </p:ext>
            </p:extLst>
          </p:nvPr>
        </p:nvGraphicFramePr>
        <p:xfrm>
          <a:off x="179513" y="2636912"/>
          <a:ext cx="875020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7551"/>
                <a:gridCol w="2187551"/>
                <a:gridCol w="2187551"/>
                <a:gridCol w="218755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HDI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Country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HDI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= 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0.944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 = 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0.684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=</a:t>
                      </a:r>
                      <a:r>
                        <a:rPr lang="en-GB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0.759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 = 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0.363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382394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/>
              <a:t>6.1 - Inflation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76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1910" dirty="0" smtClean="0"/>
              <a:t>Which </a:t>
            </a:r>
            <a:r>
              <a:rPr lang="en-US" sz="1910" dirty="0"/>
              <a:t>of the following will cause an increase in a country's rate of </a:t>
            </a:r>
            <a:r>
              <a:rPr lang="en-US" sz="1910" dirty="0" smtClean="0"/>
              <a:t>inflation?</a:t>
            </a:r>
            <a:br>
              <a:rPr lang="en-US" sz="1910" dirty="0" smtClean="0"/>
            </a:br>
            <a:r>
              <a:rPr lang="en-US" sz="1910" b="1" dirty="0" smtClean="0"/>
              <a:t>A</a:t>
            </a:r>
            <a:r>
              <a:rPr lang="en-US" sz="1910" dirty="0" smtClean="0"/>
              <a:t> 	Lower </a:t>
            </a:r>
            <a:r>
              <a:rPr lang="en-US" sz="1910" dirty="0"/>
              <a:t>consumer and business confidence in the </a:t>
            </a:r>
            <a:r>
              <a:rPr lang="en-US" sz="1910" dirty="0" smtClean="0"/>
              <a:t>economy</a:t>
            </a:r>
            <a:br>
              <a:rPr lang="en-US" sz="1910" dirty="0" smtClean="0"/>
            </a:br>
            <a:r>
              <a:rPr lang="en-US" sz="1910" b="1" dirty="0" smtClean="0"/>
              <a:t>B</a:t>
            </a:r>
            <a:r>
              <a:rPr lang="en-US" sz="1910" dirty="0" smtClean="0"/>
              <a:t> 	Lower </a:t>
            </a:r>
            <a:r>
              <a:rPr lang="en-US" sz="1910" dirty="0"/>
              <a:t>rates of </a:t>
            </a:r>
            <a:r>
              <a:rPr lang="en-US" sz="1910" dirty="0" smtClean="0"/>
              <a:t>interest</a:t>
            </a:r>
            <a:br>
              <a:rPr lang="en-US" sz="1910" dirty="0" smtClean="0"/>
            </a:br>
            <a:r>
              <a:rPr lang="en-US" sz="1910" b="1" dirty="0" smtClean="0"/>
              <a:t>C</a:t>
            </a:r>
            <a:r>
              <a:rPr lang="en-US" sz="1910" dirty="0" smtClean="0"/>
              <a:t> 	Discount </a:t>
            </a:r>
            <a:r>
              <a:rPr lang="en-US" sz="1910" dirty="0"/>
              <a:t>food prices at the major </a:t>
            </a:r>
            <a:r>
              <a:rPr lang="en-US" sz="1910" dirty="0" smtClean="0"/>
              <a:t>supermarkets</a:t>
            </a:r>
            <a:br>
              <a:rPr lang="en-US" sz="1910" dirty="0" smtClean="0"/>
            </a:br>
            <a:r>
              <a:rPr lang="en-US" sz="1910" b="1" dirty="0" smtClean="0"/>
              <a:t>D</a:t>
            </a:r>
            <a:r>
              <a:rPr lang="en-US" sz="1910" dirty="0" smtClean="0"/>
              <a:t> 	</a:t>
            </a:r>
            <a:r>
              <a:rPr lang="en-US" sz="1910" dirty="0" err="1" smtClean="0"/>
              <a:t>Subsidised</a:t>
            </a:r>
            <a:r>
              <a:rPr lang="en-US" sz="1910" dirty="0" smtClean="0"/>
              <a:t> </a:t>
            </a:r>
            <a:r>
              <a:rPr lang="en-US" sz="1910" dirty="0"/>
              <a:t>energy prices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1910" dirty="0" smtClean="0"/>
              <a:t>Which </a:t>
            </a:r>
            <a:r>
              <a:rPr lang="en-US" sz="1910" dirty="0"/>
              <a:t>of the following suggests why savers lose out during times of </a:t>
            </a:r>
            <a:r>
              <a:rPr lang="en-US" sz="1910" dirty="0" smtClean="0"/>
              <a:t>inflation?</a:t>
            </a:r>
            <a:br>
              <a:rPr lang="en-US" sz="1910" dirty="0" smtClean="0"/>
            </a:br>
            <a:r>
              <a:rPr lang="en-US" sz="1910" b="1" dirty="0" smtClean="0"/>
              <a:t>A</a:t>
            </a:r>
            <a:r>
              <a:rPr lang="en-US" sz="1910" dirty="0" smtClean="0"/>
              <a:t> 	Real </a:t>
            </a:r>
            <a:r>
              <a:rPr lang="en-US" sz="1910" dirty="0"/>
              <a:t>interest rates become negative during inflationary </a:t>
            </a:r>
            <a:r>
              <a:rPr lang="en-US" sz="1910" dirty="0" smtClean="0"/>
              <a:t>periods</a:t>
            </a:r>
            <a:br>
              <a:rPr lang="en-US" sz="1910" dirty="0" smtClean="0"/>
            </a:br>
            <a:r>
              <a:rPr lang="en-US" sz="1910" b="1" dirty="0" smtClean="0"/>
              <a:t>B</a:t>
            </a:r>
            <a:r>
              <a:rPr lang="en-US" sz="1910" dirty="0" smtClean="0"/>
              <a:t> 	Real </a:t>
            </a:r>
            <a:r>
              <a:rPr lang="en-US" sz="1910" dirty="0"/>
              <a:t>interest rates become positive during inflationary </a:t>
            </a:r>
            <a:r>
              <a:rPr lang="en-US" sz="1910" dirty="0" smtClean="0"/>
              <a:t>periods</a:t>
            </a:r>
            <a:br>
              <a:rPr lang="en-US" sz="1910" dirty="0" smtClean="0"/>
            </a:br>
            <a:r>
              <a:rPr lang="en-US" sz="1910" b="1" dirty="0" smtClean="0"/>
              <a:t>C</a:t>
            </a:r>
            <a:r>
              <a:rPr lang="en-US" sz="1910" dirty="0" smtClean="0"/>
              <a:t> 	Money </a:t>
            </a:r>
            <a:r>
              <a:rPr lang="en-US" sz="1910" dirty="0"/>
              <a:t>loses its ability to act as a store of </a:t>
            </a:r>
            <a:r>
              <a:rPr lang="en-US" sz="1910" dirty="0" smtClean="0"/>
              <a:t>value</a:t>
            </a:r>
            <a:br>
              <a:rPr lang="en-US" sz="1910" dirty="0" smtClean="0"/>
            </a:br>
            <a:r>
              <a:rPr lang="en-US" sz="1910" b="1" dirty="0" smtClean="0"/>
              <a:t>D</a:t>
            </a:r>
            <a:r>
              <a:rPr lang="en-US" sz="1910" dirty="0" smtClean="0"/>
              <a:t> 	Money </a:t>
            </a:r>
            <a:r>
              <a:rPr lang="en-US" sz="1910" dirty="0"/>
              <a:t>loses its ability to act as a unit of account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1910" dirty="0" smtClean="0"/>
              <a:t>If </a:t>
            </a:r>
            <a:r>
              <a:rPr lang="en-US" sz="1910" dirty="0"/>
              <a:t>the weighting for food in a country's consumer price index (CPI) exceeds that of shoes, what </a:t>
            </a:r>
            <a:r>
              <a:rPr lang="en-US" sz="1910" dirty="0" smtClean="0"/>
              <a:t>does this indicate?</a:t>
            </a:r>
            <a:br>
              <a:rPr lang="en-US" sz="1910" dirty="0" smtClean="0"/>
            </a:br>
            <a:r>
              <a:rPr lang="en-US" sz="1910" b="1" dirty="0" smtClean="0"/>
              <a:t>A</a:t>
            </a:r>
            <a:r>
              <a:rPr lang="en-US" sz="1910" dirty="0" smtClean="0"/>
              <a:t> 	The </a:t>
            </a:r>
            <a:r>
              <a:rPr lang="en-US" sz="1910" dirty="0"/>
              <a:t>average household buys more food than </a:t>
            </a:r>
            <a:r>
              <a:rPr lang="en-US" sz="1910" dirty="0" smtClean="0"/>
              <a:t>shoes</a:t>
            </a:r>
            <a:br>
              <a:rPr lang="en-US" sz="1910" dirty="0" smtClean="0"/>
            </a:br>
            <a:r>
              <a:rPr lang="en-US" sz="1910" b="1" dirty="0" smtClean="0"/>
              <a:t>B</a:t>
            </a:r>
            <a:r>
              <a:rPr lang="en-US" sz="1910" dirty="0" smtClean="0"/>
              <a:t> 	The </a:t>
            </a:r>
            <a:r>
              <a:rPr lang="en-US" sz="1910" dirty="0"/>
              <a:t>average household buys more shoes than </a:t>
            </a:r>
            <a:r>
              <a:rPr lang="en-US" sz="1910" dirty="0" smtClean="0"/>
              <a:t>food</a:t>
            </a:r>
            <a:br>
              <a:rPr lang="en-US" sz="1910" dirty="0" smtClean="0"/>
            </a:br>
            <a:r>
              <a:rPr lang="en-US" sz="1910" b="1" dirty="0" smtClean="0"/>
              <a:t>C</a:t>
            </a:r>
            <a:r>
              <a:rPr lang="en-US" sz="1910" dirty="0" smtClean="0"/>
              <a:t> 	Food </a:t>
            </a:r>
            <a:r>
              <a:rPr lang="en-US" sz="1910" dirty="0"/>
              <a:t>is deemed to be more important to the average household than </a:t>
            </a:r>
            <a:r>
              <a:rPr lang="en-US" sz="1910" dirty="0" smtClean="0"/>
              <a:t>	shoes</a:t>
            </a:r>
            <a:br>
              <a:rPr lang="en-US" sz="1910" dirty="0" smtClean="0"/>
            </a:br>
            <a:r>
              <a:rPr lang="en-US" sz="1910" b="1" dirty="0" smtClean="0"/>
              <a:t>D</a:t>
            </a:r>
            <a:r>
              <a:rPr lang="en-US" sz="1910" dirty="0" smtClean="0"/>
              <a:t> 	On </a:t>
            </a:r>
            <a:r>
              <a:rPr lang="en-US" sz="1910" dirty="0"/>
              <a:t>average, the price of food has increased more than the price of </a:t>
            </a:r>
            <a:r>
              <a:rPr lang="en-US" sz="1910" dirty="0" smtClean="0"/>
              <a:t>	shoes</a:t>
            </a:r>
            <a:endParaRPr lang="en-US" sz="1910" dirty="0"/>
          </a:p>
        </p:txBody>
      </p:sp>
    </p:spTree>
    <p:extLst>
      <p:ext uri="{BB962C8B-B14F-4D97-AF65-F5344CB8AC3E}">
        <p14:creationId xmlns:p14="http://schemas.microsoft.com/office/powerpoint/2010/main" val="18820130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/>
              <a:t>6.1 - Inflation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000" dirty="0" smtClean="0"/>
              <a:t>If </a:t>
            </a:r>
            <a:r>
              <a:rPr lang="en-US" sz="2000" dirty="0"/>
              <a:t>the consumer price index in a country rises from 115.2 to 116.8 in the subsequent year, what is </a:t>
            </a:r>
            <a:r>
              <a:rPr lang="en-US" sz="2000" dirty="0" smtClean="0"/>
              <a:t>the inflation rate?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1.39%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1.6%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1.6B%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16.B</a:t>
            </a:r>
            <a:r>
              <a:rPr lang="en-US" sz="2000" dirty="0"/>
              <a:t>%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000" dirty="0" smtClean="0"/>
              <a:t>The </a:t>
            </a:r>
            <a:r>
              <a:rPr lang="en-US" sz="2000" dirty="0"/>
              <a:t>tables below show the consumer price index (CPI) </a:t>
            </a:r>
            <a:r>
              <a:rPr lang="en-US" sz="2000" dirty="0" smtClean="0"/>
              <a:t>data. It </a:t>
            </a:r>
            <a:r>
              <a:rPr lang="en-US" sz="2000" dirty="0"/>
              <a:t>can be concluded that prices were at their lowest </a:t>
            </a:r>
            <a:r>
              <a:rPr lang="en-US" sz="2000" dirty="0" smtClean="0"/>
              <a:t>in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Year 1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Year2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Year3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Year4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000" dirty="0" smtClean="0"/>
              <a:t>Explain </a:t>
            </a:r>
            <a:r>
              <a:rPr lang="en-US" sz="2000" dirty="0"/>
              <a:t>two reasons why governments calculate a consumer price index. </a:t>
            </a:r>
            <a:r>
              <a:rPr lang="en-US" sz="2000" dirty="0" smtClean="0"/>
              <a:t>	[4]</a:t>
            </a:r>
            <a:br>
              <a:rPr lang="en-US" sz="2000" dirty="0" smtClean="0"/>
            </a:br>
            <a:r>
              <a:rPr lang="en-US" sz="2000" dirty="0" smtClean="0"/>
              <a:t>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742677"/>
              </p:ext>
            </p:extLst>
          </p:nvPr>
        </p:nvGraphicFramePr>
        <p:xfrm>
          <a:off x="4860032" y="3573016"/>
          <a:ext cx="1872208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936104"/>
              </a:tblGrid>
              <a:tr h="3600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CPI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102.2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104.6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782411"/>
              </p:ext>
            </p:extLst>
          </p:nvPr>
        </p:nvGraphicFramePr>
        <p:xfrm>
          <a:off x="7020272" y="3573017"/>
          <a:ext cx="1872208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936104"/>
              </a:tblGrid>
              <a:tr h="36576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CPI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103.9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105.4</a:t>
                      </a:r>
                      <a:endParaRPr lang="en-GB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297438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/>
              <a:t>6.1 - Inflation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2100" dirty="0" smtClean="0"/>
              <a:t>Explain </a:t>
            </a:r>
            <a:r>
              <a:rPr lang="en-US" sz="2100" dirty="0"/>
              <a:t>why food and furniture have different weightings when calculating the consumer price index</a:t>
            </a:r>
            <a:r>
              <a:rPr lang="en-US" sz="2100" dirty="0" smtClean="0"/>
              <a:t>.	[4]</a:t>
            </a:r>
            <a:br>
              <a:rPr lang="en-US" sz="2100" dirty="0" smtClean="0"/>
            </a:br>
            <a:r>
              <a:rPr lang="en-US" sz="2100" dirty="0" smtClean="0"/>
              <a:t>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sz="2100" dirty="0"/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2100" dirty="0" smtClean="0"/>
              <a:t>Calculate </a:t>
            </a:r>
            <a:r>
              <a:rPr lang="en-US" sz="2100" dirty="0"/>
              <a:t>the rate of inflation if the consumer price index increases from 112.3 to 114.4. </a:t>
            </a:r>
            <a:r>
              <a:rPr lang="en-US" sz="2100" dirty="0" smtClean="0"/>
              <a:t>	[2]</a:t>
            </a:r>
            <a:br>
              <a:rPr lang="en-US" sz="2100" dirty="0" smtClean="0"/>
            </a:br>
            <a:r>
              <a:rPr lang="en-US" sz="2100" dirty="0" smtClean="0"/>
              <a:t>______________________________________________________</a:t>
            </a:r>
            <a:r>
              <a:rPr lang="en-US" sz="2100" dirty="0"/>
              <a:t>______________________________________________________</a:t>
            </a:r>
            <a:endParaRPr lang="en-US" sz="2100" dirty="0" smtClean="0"/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sz="2100" dirty="0" smtClean="0"/>
              <a:t>A </a:t>
            </a:r>
            <a:r>
              <a:rPr lang="en-US" sz="2100" dirty="0"/>
              <a:t>basket of goods and services currently costs $1500. Calculate how much it would cost if </a:t>
            </a:r>
            <a:r>
              <a:rPr lang="en-US" sz="2100" dirty="0" smtClean="0"/>
              <a:t>the consumer </a:t>
            </a:r>
            <a:r>
              <a:rPr lang="en-US" sz="2100" dirty="0"/>
              <a:t>price index increased from 125.5 to 135.54. </a:t>
            </a:r>
            <a:r>
              <a:rPr lang="en-US" sz="2100" dirty="0" smtClean="0"/>
              <a:t>	[3]</a:t>
            </a:r>
            <a:br>
              <a:rPr lang="en-US" sz="2100" dirty="0" smtClean="0"/>
            </a:br>
            <a:r>
              <a:rPr lang="en-US" sz="2100" dirty="0" smtClean="0"/>
              <a:t>______________________________________________________</a:t>
            </a:r>
            <a:r>
              <a:rPr lang="en-US" sz="2100" dirty="0"/>
              <a:t>______________________________________________________</a:t>
            </a:r>
            <a:r>
              <a:rPr lang="en-US" sz="2100" dirty="0" smtClean="0"/>
              <a:t>____________________________________________________________________________________________________________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61815759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6.1 - Inflation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10"/>
              <a:tabLst>
                <a:tab pos="982663" algn="l"/>
                <a:tab pos="8516938" algn="r"/>
              </a:tabLst>
            </a:pPr>
            <a:r>
              <a:rPr lang="en-US" sz="2100" dirty="0" smtClean="0"/>
              <a:t>The </a:t>
            </a:r>
            <a:r>
              <a:rPr lang="en-US" sz="2100" dirty="0"/>
              <a:t>data below is for a hypothetical country, </a:t>
            </a:r>
            <a:r>
              <a:rPr lang="en-US" sz="2100" dirty="0" err="1" smtClean="0"/>
              <a:t>Satcolbe</a:t>
            </a:r>
            <a:r>
              <a:rPr lang="en-US" sz="2100" dirty="0" smtClean="0"/>
              <a:t>.</a:t>
            </a:r>
            <a:br>
              <a:rPr lang="en-US" sz="2100" dirty="0" smtClean="0"/>
            </a:br>
            <a:r>
              <a:rPr lang="en-US" sz="2100" b="1" dirty="0" smtClean="0"/>
              <a:t>a</a:t>
            </a:r>
            <a:r>
              <a:rPr lang="en-US" sz="2100" dirty="0" smtClean="0"/>
              <a:t> 	Define </a:t>
            </a:r>
            <a:r>
              <a:rPr lang="en-US" sz="2100" dirty="0"/>
              <a:t>what is meant by a retail prices index (RPI</a:t>
            </a:r>
            <a:r>
              <a:rPr lang="en-US" sz="2100" dirty="0" smtClean="0"/>
              <a:t>).	[2]</a:t>
            </a:r>
            <a:br>
              <a:rPr lang="en-US" sz="2100" dirty="0" smtClean="0"/>
            </a:br>
            <a:r>
              <a:rPr lang="en-US" sz="2100" dirty="0" smtClean="0"/>
              <a:t>______________________________________________________</a:t>
            </a:r>
            <a:r>
              <a:rPr lang="en-US" sz="2100" dirty="0"/>
              <a:t>______________________________________________________</a:t>
            </a:r>
            <a:r>
              <a:rPr lang="en-US" sz="2100" dirty="0" smtClean="0"/>
              <a:t>______________________________________________________</a:t>
            </a:r>
            <a:br>
              <a:rPr lang="en-US" sz="2100" dirty="0" smtClean="0"/>
            </a:br>
            <a:r>
              <a:rPr lang="en-US" sz="2100" b="1" dirty="0" smtClean="0"/>
              <a:t>b</a:t>
            </a:r>
            <a:r>
              <a:rPr lang="en-US" sz="2100" dirty="0" smtClean="0"/>
              <a:t> 	'The </a:t>
            </a:r>
            <a:r>
              <a:rPr lang="en-US" sz="2100" dirty="0"/>
              <a:t>typical household in </a:t>
            </a:r>
            <a:r>
              <a:rPr lang="en-US" sz="2100" dirty="0" err="1"/>
              <a:t>Satcolbe</a:t>
            </a:r>
            <a:r>
              <a:rPr lang="en-US" sz="2100" dirty="0"/>
              <a:t> spends more money on food </a:t>
            </a:r>
            <a:r>
              <a:rPr lang="en-US" sz="2100" dirty="0" smtClean="0"/>
              <a:t>	than </a:t>
            </a:r>
            <a:r>
              <a:rPr lang="en-US" sz="2100" dirty="0"/>
              <a:t>on clothing</a:t>
            </a:r>
            <a:r>
              <a:rPr lang="en-US" sz="2100" dirty="0" smtClean="0"/>
              <a:t>.‘ Explain </a:t>
            </a:r>
            <a:r>
              <a:rPr lang="en-US" sz="2100" dirty="0"/>
              <a:t>this statement</a:t>
            </a:r>
            <a:r>
              <a:rPr lang="en-US" sz="2100" dirty="0" smtClean="0"/>
              <a:t>.	[2]</a:t>
            </a:r>
            <a:br>
              <a:rPr lang="en-US" sz="2100" dirty="0" smtClean="0"/>
            </a:br>
            <a:r>
              <a:rPr lang="en-US" sz="2100" dirty="0" smtClean="0"/>
              <a:t>__________________________________________________________________________________________________________________________________________________________________</a:t>
            </a:r>
            <a:endParaRPr lang="en-US" sz="21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391776"/>
              </p:ext>
            </p:extLst>
          </p:nvPr>
        </p:nvGraphicFramePr>
        <p:xfrm>
          <a:off x="251520" y="4581128"/>
          <a:ext cx="860619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3682"/>
                <a:gridCol w="3740706"/>
                <a:gridCol w="232180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Item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Retail price Index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Weight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Clothing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Food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Housing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13300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800" dirty="0" smtClean="0"/>
              <a:t>6.1 - Inflation</a:t>
            </a:r>
            <a:endParaRPr lang="en-GB" sz="48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7063" indent="-627063">
              <a:buFont typeface="+mj-lt"/>
              <a:buAutoNum type="arabicPeriod" startAt="10"/>
              <a:tabLst>
                <a:tab pos="982663" algn="l"/>
                <a:tab pos="1168400" algn="l"/>
                <a:tab pos="8516938" algn="r"/>
              </a:tabLst>
            </a:pPr>
            <a:r>
              <a:rPr lang="en-US" sz="2800" dirty="0" smtClean="0"/>
              <a:t>The </a:t>
            </a:r>
            <a:r>
              <a:rPr lang="en-US" sz="2800" dirty="0"/>
              <a:t>data below is for a hypothetical country, </a:t>
            </a:r>
            <a:r>
              <a:rPr lang="en-US" sz="2800" dirty="0" err="1" smtClean="0"/>
              <a:t>Satcolbe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r>
              <a:rPr lang="en-US" sz="2800" b="1" dirty="0" smtClean="0"/>
              <a:t>c</a:t>
            </a:r>
            <a:r>
              <a:rPr lang="en-US" sz="2800" dirty="0" smtClean="0"/>
              <a:t> 	Complete </a:t>
            </a:r>
            <a:r>
              <a:rPr lang="en-US" sz="2800" dirty="0"/>
              <a:t>the table below and calculate the </a:t>
            </a:r>
            <a:r>
              <a:rPr lang="en-US" sz="2800" dirty="0" smtClean="0"/>
              <a:t>	weighted </a:t>
            </a:r>
            <a:r>
              <a:rPr lang="en-US" sz="2800" dirty="0"/>
              <a:t>retail prices index (</a:t>
            </a:r>
            <a:r>
              <a:rPr lang="en-US" sz="2800" dirty="0" smtClean="0"/>
              <a:t>RPI) in </a:t>
            </a:r>
            <a:r>
              <a:rPr lang="en-US" sz="2800" dirty="0" err="1"/>
              <a:t>Satcolbe</a:t>
            </a:r>
            <a:r>
              <a:rPr lang="en-US" sz="2800" dirty="0" smtClean="0"/>
              <a:t>.	[4]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7280649"/>
              </p:ext>
            </p:extLst>
          </p:nvPr>
        </p:nvGraphicFramePr>
        <p:xfrm>
          <a:off x="251520" y="3212976"/>
          <a:ext cx="8606189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7"/>
                <a:gridCol w="2809769"/>
                <a:gridCol w="1534527"/>
                <a:gridCol w="2029646"/>
              </a:tblGrid>
              <a:tr h="520069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Item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Retail price Index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Weight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Weighted Index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97182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Clothing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97182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Food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97182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Housing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297182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9435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Weighted</a:t>
                      </a:r>
                      <a:r>
                        <a:rPr lang="en-GB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RPI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079409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6.2 – Employment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2000" dirty="0" smtClean="0"/>
              <a:t>What </a:t>
            </a:r>
            <a:r>
              <a:rPr lang="en-US" sz="2000" dirty="0"/>
              <a:t>is the name given to the situation when people of working age are both willing and able </a:t>
            </a:r>
            <a:r>
              <a:rPr lang="en-US" sz="2000" dirty="0" smtClean="0"/>
              <a:t>to work </a:t>
            </a:r>
            <a:r>
              <a:rPr lang="en-US" sz="2000" dirty="0"/>
              <a:t>but cannot find </a:t>
            </a:r>
            <a:r>
              <a:rPr lang="en-US" sz="2000" dirty="0" smtClean="0"/>
              <a:t>employment?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Unemployment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Unemployment rate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Voluntary unemployment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Classical </a:t>
            </a:r>
            <a:r>
              <a:rPr lang="en-US" sz="2000" dirty="0"/>
              <a:t>unemployment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government policy is best suited to deal with imperfections in the labour </a:t>
            </a:r>
            <a:r>
              <a:rPr lang="en-US" sz="2000" dirty="0" smtClean="0"/>
              <a:t>market?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Protectionist policies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Supply-side policies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Fiscal policies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Monetary </a:t>
            </a:r>
            <a:r>
              <a:rPr lang="en-US" sz="2000" dirty="0"/>
              <a:t>policies</a:t>
            </a:r>
          </a:p>
          <a:p>
            <a:pPr marL="457200" indent="-457200">
              <a:buFont typeface="+mj-lt"/>
              <a:buAutoNum type="arabicPeriod"/>
              <a:tabLst>
                <a:tab pos="982663" algn="l"/>
                <a:tab pos="8516938" algn="r"/>
              </a:tabLst>
            </a:pPr>
            <a:r>
              <a:rPr lang="en-US" sz="2000" dirty="0" smtClean="0"/>
              <a:t>Which </a:t>
            </a:r>
            <a:r>
              <a:rPr lang="en-US" sz="2000" dirty="0"/>
              <a:t>of the following types of unemployment is generally regarded as the most severe form </a:t>
            </a:r>
            <a:r>
              <a:rPr lang="en-US" sz="2000" dirty="0" smtClean="0"/>
              <a:t>of unemployment?</a:t>
            </a:r>
            <a:br>
              <a:rPr lang="en-US" sz="2000" dirty="0" smtClean="0"/>
            </a:br>
            <a:r>
              <a:rPr lang="en-US" sz="2000" b="1" dirty="0" smtClean="0"/>
              <a:t>A</a:t>
            </a:r>
            <a:r>
              <a:rPr lang="en-US" sz="2000" dirty="0" smtClean="0"/>
              <a:t> 	Structural unemployment</a:t>
            </a:r>
            <a:br>
              <a:rPr lang="en-US" sz="2000" dirty="0" smtClean="0"/>
            </a:br>
            <a:r>
              <a:rPr lang="en-US" sz="2000" b="1" dirty="0" smtClean="0"/>
              <a:t>B</a:t>
            </a:r>
            <a:r>
              <a:rPr lang="en-US" sz="2000" dirty="0" smtClean="0"/>
              <a:t> 	Voluntary unemployment</a:t>
            </a:r>
            <a:br>
              <a:rPr lang="en-US" sz="2000" dirty="0" smtClean="0"/>
            </a:br>
            <a:r>
              <a:rPr lang="en-US" sz="2000" b="1" dirty="0" smtClean="0"/>
              <a:t>C</a:t>
            </a:r>
            <a:r>
              <a:rPr lang="en-US" sz="2000" dirty="0" smtClean="0"/>
              <a:t> 	Cyclical unemployment</a:t>
            </a:r>
            <a:br>
              <a:rPr lang="en-US" sz="2000" dirty="0" smtClean="0"/>
            </a:br>
            <a:r>
              <a:rPr lang="en-US" sz="2000" b="1" dirty="0" smtClean="0"/>
              <a:t>D</a:t>
            </a:r>
            <a:r>
              <a:rPr lang="en-US" sz="2000" dirty="0" smtClean="0"/>
              <a:t> 	Real </a:t>
            </a:r>
            <a:r>
              <a:rPr lang="en-US" sz="2000" dirty="0"/>
              <a:t>wage unemployment</a:t>
            </a:r>
          </a:p>
        </p:txBody>
      </p:sp>
    </p:spTree>
    <p:extLst>
      <p:ext uri="{BB962C8B-B14F-4D97-AF65-F5344CB8AC3E}">
        <p14:creationId xmlns:p14="http://schemas.microsoft.com/office/powerpoint/2010/main" val="89112849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6.2 – Employment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200" dirty="0" smtClean="0"/>
              <a:t>From </a:t>
            </a:r>
            <a:r>
              <a:rPr lang="en-US" sz="2200" dirty="0"/>
              <a:t>the population data below for a particular country, calculate the number of </a:t>
            </a:r>
            <a:r>
              <a:rPr lang="en-US" sz="2200" dirty="0" smtClean="0"/>
              <a:t>unemployed people </a:t>
            </a:r>
            <a:r>
              <a:rPr lang="en-US" sz="2200" dirty="0"/>
              <a:t>if the unemployment rate is 7</a:t>
            </a:r>
            <a:r>
              <a:rPr lang="en-US" sz="2200" dirty="0" smtClean="0"/>
              <a:t>%.</a:t>
            </a:r>
            <a:br>
              <a:rPr lang="en-US" sz="2200" dirty="0" smtClean="0"/>
            </a:br>
            <a:r>
              <a:rPr lang="en-US" sz="2200" b="1" dirty="0" smtClean="0"/>
              <a:t>A</a:t>
            </a:r>
            <a:r>
              <a:rPr lang="en-US" sz="2200" dirty="0" smtClean="0"/>
              <a:t> 	2.66 million</a:t>
            </a:r>
            <a:br>
              <a:rPr lang="en-US" sz="2200" dirty="0" smtClean="0"/>
            </a:br>
            <a:r>
              <a:rPr lang="en-US" sz="2200" b="1" dirty="0" smtClean="0"/>
              <a:t>B</a:t>
            </a:r>
            <a:r>
              <a:rPr lang="en-US" sz="2200" dirty="0" smtClean="0"/>
              <a:t> 	4.62 million</a:t>
            </a:r>
            <a:br>
              <a:rPr lang="en-US" sz="2200" dirty="0" smtClean="0"/>
            </a:br>
            <a:r>
              <a:rPr lang="en-US" sz="2200" b="1" dirty="0" smtClean="0"/>
              <a:t>C</a:t>
            </a:r>
            <a:r>
              <a:rPr lang="en-US" sz="2200" dirty="0" smtClean="0"/>
              <a:t> 	10 million</a:t>
            </a:r>
            <a:br>
              <a:rPr lang="en-US" sz="2200" dirty="0" smtClean="0"/>
            </a:br>
            <a:r>
              <a:rPr lang="en-US" sz="2200" b="1" dirty="0" smtClean="0"/>
              <a:t>D</a:t>
            </a:r>
            <a:r>
              <a:rPr lang="en-US" sz="2200" dirty="0" smtClean="0"/>
              <a:t> 	28 million</a:t>
            </a:r>
            <a:endParaRPr lang="en-US" sz="2200" dirty="0"/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200" dirty="0" smtClean="0"/>
              <a:t>What </a:t>
            </a:r>
            <a:r>
              <a:rPr lang="en-US" sz="2200" dirty="0"/>
              <a:t>is the main cause of frictional </a:t>
            </a:r>
            <a:r>
              <a:rPr lang="en-US" sz="2200" dirty="0" smtClean="0"/>
              <a:t>unemployment?</a:t>
            </a:r>
            <a:br>
              <a:rPr lang="en-US" sz="2200" dirty="0" smtClean="0"/>
            </a:br>
            <a:r>
              <a:rPr lang="en-US" sz="2200" dirty="0" smtClean="0"/>
              <a:t>A </a:t>
            </a:r>
            <a:r>
              <a:rPr lang="en-US" sz="2200" dirty="0"/>
              <a:t>People changing </a:t>
            </a:r>
            <a:r>
              <a:rPr lang="en-US" sz="2200" dirty="0" smtClean="0"/>
              <a:t>jobs</a:t>
            </a:r>
            <a:br>
              <a:rPr lang="en-US" sz="2200" dirty="0" smtClean="0"/>
            </a:br>
            <a:r>
              <a:rPr lang="en-US" sz="2200" dirty="0" smtClean="0"/>
              <a:t>B </a:t>
            </a:r>
            <a:r>
              <a:rPr lang="en-US" sz="2200" dirty="0"/>
              <a:t>Wages set higher than the market </a:t>
            </a:r>
            <a:r>
              <a:rPr lang="en-US" sz="2200" dirty="0" smtClean="0"/>
              <a:t>equilibrium</a:t>
            </a:r>
            <a:br>
              <a:rPr lang="en-US" sz="2200" dirty="0" smtClean="0"/>
            </a:br>
            <a:r>
              <a:rPr lang="en-US" sz="2200" dirty="0" smtClean="0"/>
              <a:t>C </a:t>
            </a:r>
            <a:r>
              <a:rPr lang="en-US" sz="2200" dirty="0"/>
              <a:t>Changes in demand for certain goods and </a:t>
            </a:r>
            <a:r>
              <a:rPr lang="en-US" sz="2200" dirty="0" smtClean="0"/>
              <a:t>services</a:t>
            </a:r>
            <a:br>
              <a:rPr lang="en-US" sz="2200" dirty="0" smtClean="0"/>
            </a:br>
            <a:r>
              <a:rPr lang="en-US" sz="2200" dirty="0" smtClean="0"/>
              <a:t>D </a:t>
            </a:r>
            <a:r>
              <a:rPr lang="en-US" sz="2200" dirty="0"/>
              <a:t>People choosing not to </a:t>
            </a:r>
            <a:r>
              <a:rPr lang="en-US" sz="2200" dirty="0" smtClean="0"/>
              <a:t>work</a:t>
            </a:r>
          </a:p>
          <a:p>
            <a:pPr marL="457200" indent="-457200">
              <a:buFont typeface="+mj-lt"/>
              <a:buAutoNum type="arabicPeriod" startAt="4"/>
              <a:tabLst>
                <a:tab pos="982663" algn="l"/>
                <a:tab pos="8516938" algn="r"/>
              </a:tabLst>
            </a:pPr>
            <a:r>
              <a:rPr lang="en-US" sz="2200" dirty="0" smtClean="0"/>
              <a:t>Explain </a:t>
            </a:r>
            <a:r>
              <a:rPr lang="en-US" sz="2200" dirty="0"/>
              <a:t>what is meant by the unemployment rate. </a:t>
            </a:r>
            <a:r>
              <a:rPr lang="en-US" sz="2200" dirty="0" smtClean="0"/>
              <a:t>	[2]</a:t>
            </a:r>
            <a:br>
              <a:rPr lang="en-US" sz="2200" dirty="0" smtClean="0"/>
            </a:br>
            <a:r>
              <a:rPr lang="en-US" sz="2200" dirty="0" smtClean="0"/>
              <a:t>____________________________________________________________________________________________________________________________________________________________</a:t>
            </a:r>
            <a:endParaRPr lang="en-US" sz="22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959534"/>
              </p:ext>
            </p:extLst>
          </p:nvPr>
        </p:nvGraphicFramePr>
        <p:xfrm>
          <a:off x="4932040" y="1844040"/>
          <a:ext cx="3912096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6048"/>
                <a:gridCol w="195604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Population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 million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0-14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million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15-64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 million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 over 65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million</a:t>
                      </a:r>
                      <a:endParaRPr lang="en-GB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27247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70266" y="72008"/>
            <a:ext cx="8859452" cy="548680"/>
          </a:xfrm>
        </p:spPr>
        <p:txBody>
          <a:bodyPr>
            <a:noAutofit/>
          </a:bodyPr>
          <a:lstStyle/>
          <a:p>
            <a:r>
              <a:rPr lang="en-IE" sz="4000" dirty="0" smtClean="0"/>
              <a:t>6.2 – Employment</a:t>
            </a:r>
            <a:endParaRPr lang="en-GB" sz="4000" dirty="0"/>
          </a:p>
        </p:txBody>
      </p:sp>
      <p:sp>
        <p:nvSpPr>
          <p:cNvPr id="9" name="Rectangle 8"/>
          <p:cNvSpPr/>
          <p:nvPr/>
        </p:nvSpPr>
        <p:spPr>
          <a:xfrm>
            <a:off x="179512" y="1052736"/>
            <a:ext cx="875020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dirty="0" smtClean="0"/>
              <a:t>Calculate </a:t>
            </a:r>
            <a:r>
              <a:rPr lang="en-US" dirty="0"/>
              <a:t>the unemployment rate in a country that has a population of 46.6 million people, of </a:t>
            </a:r>
            <a:r>
              <a:rPr lang="en-US" dirty="0" smtClean="0"/>
              <a:t>which 30 </a:t>
            </a:r>
            <a:r>
              <a:rPr lang="en-US" dirty="0"/>
              <a:t>million are employed and 2.7 million are unemployed. </a:t>
            </a:r>
            <a:r>
              <a:rPr lang="en-US" dirty="0" smtClean="0"/>
              <a:t>	[2]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dirty="0" smtClean="0"/>
              <a:t>Explain </a:t>
            </a:r>
            <a:r>
              <a:rPr lang="en-US" dirty="0"/>
              <a:t>which type of unemployment is most associated with the business cycle. </a:t>
            </a:r>
            <a:r>
              <a:rPr lang="en-US" dirty="0" smtClean="0"/>
              <a:t>	[2]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dirty="0" smtClean="0"/>
              <a:t>Explain </a:t>
            </a:r>
            <a:r>
              <a:rPr lang="en-US" dirty="0"/>
              <a:t>how the International Labour Organisation measures unemployment. </a:t>
            </a:r>
            <a:r>
              <a:rPr lang="en-US" dirty="0" smtClean="0"/>
              <a:t>	[2]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  <a:p>
            <a:pPr marL="457200" indent="-457200">
              <a:buFont typeface="+mj-lt"/>
              <a:buAutoNum type="arabicPeriod" startAt="7"/>
              <a:tabLst>
                <a:tab pos="982663" algn="l"/>
                <a:tab pos="8516938" algn="r"/>
              </a:tabLst>
            </a:pPr>
            <a:r>
              <a:rPr lang="en-US" dirty="0"/>
              <a:t>10 Explain two economic advantages of a fall in unemployment. </a:t>
            </a:r>
            <a:r>
              <a:rPr lang="en-US" dirty="0" smtClean="0"/>
              <a:t>	[4]</a:t>
            </a:r>
            <a:br>
              <a:rPr lang="en-US" dirty="0" smtClean="0"/>
            </a:br>
            <a:r>
              <a:rPr lang="en-US" dirty="0" smtClean="0"/>
              <a:t>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2983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045&quot;&gt;&lt;object type=&quot;3&quot; unique_id=&quot;10046&quot;&gt;&lt;property id=&quot;20148&quot; value=&quot;5&quot;/&gt;&lt;property id=&quot;20300&quot; value=&quot;Slide 1 - &amp;quot;Welcome&amp;quot;&quot;/&gt;&lt;property id=&quot;20307&quot; value=&quot;256&quot;/&gt;&lt;/object&gt;&lt;object type=&quot;3&quot; unique_id=&quot;10047&quot;&gt;&lt;property id=&quot;20148&quot; value=&quot;5&quot;/&gt;&lt;property id=&quot;20300&quot; value=&quot;Slide 2 - &amp;quot;Assignment Scenario&amp;quot;&quot;/&gt;&lt;property id=&quot;20307&quot; value=&quot;258&quot;/&gt;&lt;/object&gt;&lt;object type=&quot;3&quot; unique_id=&quot;10048&quot;&gt;&lt;property id=&quot;20148&quot; value=&quot;5&quot;/&gt;&lt;property id=&quot;20300&quot; value=&quot;Slide 3 - &amp;quot;Excel Sales Scenario&amp;quot;&quot;/&gt;&lt;property id=&quot;20307&quot; value=&quot;286&quot;/&gt;&lt;/object&gt;&lt;object type=&quot;3&quot; unique_id=&quot;10049&quot;&gt;&lt;property id=&quot;20148&quot; value=&quot;5&quot;/&gt;&lt;property id=&quot;20300&quot; value=&quot;Slide 4 - &amp;quot;Task 1 – Excel Sales Spreadsheet&amp;quot;&quot;/&gt;&lt;property id=&quot;20307&quot; value=&quot;287&quot;/&gt;&lt;/object&gt;&lt;object type=&quot;3&quot; unique_id=&quot;10050&quot;&gt;&lt;property id=&quot;20148&quot; value=&quot;5&quot;/&gt;&lt;property id=&quot;20300&quot; value=&quot;Slide 5 - &amp;quot;Task 2 – Excel Sales Spreadsheet&amp;quot;&quot;/&gt;&lt;property id=&quot;20307&quot; value=&quot;288&quot;/&gt;&lt;/object&gt;&lt;object type=&quot;3&quot; unique_id=&quot;10051&quot;&gt;&lt;property id=&quot;20148&quot; value=&quot;5&quot;/&gt;&lt;property id=&quot;20300&quot; value=&quot;Slide 6 - &amp;quot;Task 3 – Excel Sales Spreadsheet&amp;quot;&quot;/&gt;&lt;property id=&quot;20307&quot; value=&quot;289&quot;/&gt;&lt;/object&gt;&lt;object type=&quot;3&quot; unique_id=&quot;10052&quot;&gt;&lt;property id=&quot;20148&quot; value=&quot;5&quot;/&gt;&lt;property id=&quot;20300&quot; value=&quot;Slide 7 - &amp;quot;Task 4 – Excel Sales Spreadsheet&amp;quot;&quot;/&gt;&lt;property id=&quot;20307&quot; value=&quot;290&quot;/&gt;&lt;/object&gt;&lt;object type=&quot;3&quot; unique_id=&quot;10053&quot;&gt;&lt;property id=&quot;20148&quot; value=&quot;5&quot;/&gt;&lt;property id=&quot;20300&quot; value=&quot;Slide 8 - &amp;quot;Task 5 – Excel Sales Spreadsheet&amp;quot;&quot;/&gt;&lt;property id=&quot;20307&quot; value=&quot;291&quot;/&gt;&lt;/object&gt;&lt;object type=&quot;3&quot; unique_id=&quot;10054&quot;&gt;&lt;property id=&quot;20148&quot; value=&quot;5&quot;/&gt;&lt;property id=&quot;20300&quot; value=&quot;Slide 9 - &amp;quot;Task 6 – Excel Sales Spreadsheet&amp;quot;&quot;/&gt;&lt;property id=&quot;20307&quot; value=&quot;292&quot;/&gt;&lt;/object&gt;&lt;object type=&quot;3&quot; unique_id=&quot;10055&quot;&gt;&lt;property id=&quot;20148&quot; value=&quot;5&quot;/&gt;&lt;property id=&quot;20300&quot; value=&quot;Slide 10 - &amp;quot;Task 7 – Excel Sales Spreadsheet&amp;quot;&quot;/&gt;&lt;property id=&quot;20307&quot; value=&quot;294&quot;/&gt;&lt;/object&gt;&lt;object type=&quot;3&quot; unique_id=&quot;10056&quot;&gt;&lt;property id=&quot;20148&quot; value=&quot;5&quot;/&gt;&lt;property id=&quot;20300&quot; value=&quot;Slide 11 - &amp;quot;Task 8 – Excel Sales Spreadsheet&amp;quot;&quot;/&gt;&lt;property id=&quot;20307&quot; value=&quot;295&quot;/&gt;&lt;/object&gt;&lt;object type=&quot;3&quot; unique_id=&quot;10057&quot;&gt;&lt;property id=&quot;20148&quot; value=&quot;5&quot;/&gt;&lt;property id=&quot;20300&quot; value=&quot;Slide 12 - &amp;quot;Excel Tutorials – Click to View&amp;quot;&quot;/&gt;&lt;property id=&quot;20307&quot; value=&quot;332&quot;/&gt;&lt;/object&gt;&lt;object type=&quot;3&quot; unique_id=&quot;10058&quot;&gt;&lt;property id=&quot;20148&quot; value=&quot;5&quot;/&gt;&lt;property id=&quot;20300&quot; value=&quot;Slide 13 - &amp;quot;Excel Sales – Assessment (St/Ex/Ad)&amp;quot;&quot;/&gt;&lt;property id=&quot;20307&quot; value=&quot;297&quot;/&gt;&lt;/object&gt;&lt;object type=&quot;3&quot; unique_id=&quot;10059&quot;&gt;&lt;property id=&quot;20148&quot; value=&quot;5&quot;/&gt;&lt;property id=&quot;20300&quot; value=&quot;Slide 14 - &amp;quot;Excel Bookings Scenario&amp;quot;&quot;/&gt;&lt;property id=&quot;20307&quot; value=&quot;299&quot;/&gt;&lt;/object&gt;&lt;object type=&quot;3&quot; unique_id=&quot;10060&quot;&gt;&lt;property id=&quot;20148&quot; value=&quot;5&quot;/&gt;&lt;property id=&quot;20300&quot; value=&quot;Slide 15 - &amp;quot;Task 1 – Excel Bookings Spreadsheet&amp;quot;&quot;/&gt;&lt;property id=&quot;20307&quot; value=&quot;300&quot;/&gt;&lt;/object&gt;&lt;object type=&quot;3&quot; unique_id=&quot;10061&quot;&gt;&lt;property id=&quot;20148&quot; value=&quot;5&quot;/&gt;&lt;property id=&quot;20300&quot; value=&quot;Slide 16 - &amp;quot;Task 2 – Excel Bookings Spreadsheet&amp;quot;&quot;/&gt;&lt;property id=&quot;20307&quot; value=&quot;301&quot;/&gt;&lt;/object&gt;&lt;object type=&quot;3&quot; unique_id=&quot;10062&quot;&gt;&lt;property id=&quot;20148&quot; value=&quot;5&quot;/&gt;&lt;property id=&quot;20300&quot; value=&quot;Slide 17 - &amp;quot;Task 3 – Excel Bookings Spreadsheet&amp;quot;&quot;/&gt;&lt;property id=&quot;20307&quot; value=&quot;302&quot;/&gt;&lt;/object&gt;&lt;object type=&quot;3&quot; unique_id=&quot;10063&quot;&gt;&lt;property id=&quot;20148&quot; value=&quot;5&quot;/&gt;&lt;property id=&quot;20300&quot; value=&quot;Slide 18 - &amp;quot;Task 4 – Excel Bookings Spreadsheet&amp;quot;&quot;/&gt;&lt;property id=&quot;20307&quot; value=&quot;309&quot;/&gt;&lt;/object&gt;&lt;object type=&quot;3&quot; unique_id=&quot;10064&quot;&gt;&lt;property id=&quot;20148&quot; value=&quot;5&quot;/&gt;&lt;property id=&quot;20300&quot; value=&quot;Slide 19 - &amp;quot;Task 5 – Excel Bookings Spreadsheet&amp;quot;&quot;/&gt;&lt;property id=&quot;20307&quot; value=&quot;304&quot;/&gt;&lt;/object&gt;&lt;object type=&quot;3&quot; unique_id=&quot;10065&quot;&gt;&lt;property id=&quot;20148&quot; value=&quot;5&quot;/&gt;&lt;property id=&quot;20300&quot; value=&quot;Slide 20 - &amp;quot;Task 6 – Excel Bookings Spreadsheet&amp;quot;&quot;/&gt;&lt;property id=&quot;20307&quot; value=&quot;305&quot;/&gt;&lt;/object&gt;&lt;object type=&quot;3&quot; unique_id=&quot;10066&quot;&gt;&lt;property id=&quot;20148&quot; value=&quot;5&quot;/&gt;&lt;property id=&quot;20300&quot; value=&quot;Slide 21 - &amp;quot;Task 7 – Excel Bookings Spreadsheet&amp;quot;&quot;/&gt;&lt;property id=&quot;20307&quot; value=&quot;306&quot;/&gt;&lt;/object&gt;&lt;object type=&quot;3&quot; unique_id=&quot;10067&quot;&gt;&lt;property id=&quot;20148&quot; value=&quot;5&quot;/&gt;&lt;property id=&quot;20300&quot; value=&quot;Slide 22 - &amp;quot;Task 8 – Excel Bookings Spreadsheet&amp;quot;&quot;/&gt;&lt;property id=&quot;20307&quot; value=&quot;307&quot;/&gt;&lt;/object&gt;&lt;object type=&quot;3&quot; unique_id=&quot;10068&quot;&gt;&lt;property id=&quot;20148&quot; value=&quot;5&quot;/&gt;&lt;property id=&quot;20300&quot; value=&quot;Slide 23 - &amp;quot;Excel Tutorials – Click to View&amp;quot;&quot;/&gt;&lt;property id=&quot;20307&quot; value=&quot;334&quot;/&gt;&lt;/object&gt;&lt;object type=&quot;3&quot; unique_id=&quot;10069&quot;&gt;&lt;property id=&quot;20148&quot; value=&quot;5&quot;/&gt;&lt;property id=&quot;20300&quot; value=&quot;Slide 24 - &amp;quot;Excel Bookings – Assessment (St/Ex/Ad)&amp;quot;&quot;/&gt;&lt;property id=&quot;20307&quot; value=&quot;308&quot;/&gt;&lt;/object&gt;&lt;object type=&quot;3&quot; unique_id=&quot;10070&quot;&gt;&lt;property id=&quot;20148&quot; value=&quot;5&quot;/&gt;&lt;property id=&quot;20300&quot; value=&quot;Slide 25 - &amp;quot;Graphics Scenario&amp;quot;&quot;/&gt;&lt;property id=&quot;20307&quot; value=&quot;310&quot;/&gt;&lt;/object&gt;&lt;object type=&quot;3&quot; unique_id=&quot;10071&quot;&gt;&lt;property id=&quot;20148&quot; value=&quot;5&quot;/&gt;&lt;property id=&quot;20300&quot; value=&quot;Slide 26 - &amp;quot;Task 1 – Bitmap Montage&amp;quot;&quot;/&gt;&lt;property id=&quot;20307&quot; value=&quot;311&quot;/&gt;&lt;/object&gt;&lt;object type=&quot;3&quot; unique_id=&quot;10072&quot;&gt;&lt;property id=&quot;20148&quot; value=&quot;5&quot;/&gt;&lt;property id=&quot;20300&quot; value=&quot;Slide 27 - &amp;quot;Task 2 – Bitmap Montage&amp;quot;&quot;/&gt;&lt;property id=&quot;20307&quot; value=&quot;312&quot;/&gt;&lt;/object&gt;&lt;object type=&quot;3&quot; unique_id=&quot;10073&quot;&gt;&lt;property id=&quot;20148&quot; value=&quot;5&quot;/&gt;&lt;property id=&quot;20300&quot; value=&quot;Slide 28 - &amp;quot;Task 3 – Bitmap Montage&amp;quot;&quot;/&gt;&lt;property id=&quot;20307&quot; value=&quot;313&quot;/&gt;&lt;/object&gt;&lt;object type=&quot;3&quot; unique_id=&quot;10074&quot;&gt;&lt;property id=&quot;20148&quot; value=&quot;5&quot;/&gt;&lt;property id=&quot;20300&quot; value=&quot;Slide 29 - &amp;quot;Task 4 – Bitmap Montage&amp;quot;&quot;/&gt;&lt;property id=&quot;20307&quot; value=&quot;314&quot;/&gt;&lt;/object&gt;&lt;object type=&quot;3&quot; unique_id=&quot;10075&quot;&gt;&lt;property id=&quot;20148&quot; value=&quot;5&quot;/&gt;&lt;property id=&quot;20300&quot; value=&quot;Slide 30 - &amp;quot;Task 5 – Vector Map&amp;quot;&quot;/&gt;&lt;property id=&quot;20307&quot; value=&quot;315&quot;/&gt;&lt;/object&gt;&lt;object type=&quot;3&quot; unique_id=&quot;10076&quot;&gt;&lt;property id=&quot;20148&quot; value=&quot;5&quot;/&gt;&lt;property id=&quot;20300&quot; value=&quot;Slide 31 - &amp;quot;Task 6 – Vector Map&amp;quot;&quot;/&gt;&lt;property id=&quot;20307&quot; value=&quot;316&quot;/&gt;&lt;/object&gt;&lt;object type=&quot;3&quot; unique_id=&quot;10077&quot;&gt;&lt;property id=&quot;20148&quot; value=&quot;5&quot;/&gt;&lt;property id=&quot;20300&quot; value=&quot;Slide 32 - &amp;quot;Task 7 – Vector Map&amp;quot;&quot;/&gt;&lt;property id=&quot;20307&quot; value=&quot;317&quot;/&gt;&lt;/object&gt;&lt;object type=&quot;3&quot; unique_id=&quot;10078&quot;&gt;&lt;property id=&quot;20148&quot; value=&quot;5&quot;/&gt;&lt;property id=&quot;20300&quot; value=&quot;Slide 33 - &amp;quot;Task 8 – Graphics&amp;quot;&quot;/&gt;&lt;property id=&quot;20307&quot; value=&quot;318&quot;/&gt;&lt;/object&gt;&lt;object type=&quot;3&quot; unique_id=&quot;10079&quot;&gt;&lt;property id=&quot;20148&quot; value=&quot;5&quot;/&gt;&lt;property id=&quot;20300&quot; value=&quot;Slide 34 - &amp;quot;Task 9 – Graphics&amp;quot;&quot;/&gt;&lt;property id=&quot;20307&quot; value=&quot;321&quot;/&gt;&lt;/object&gt;&lt;object type=&quot;3&quot; unique_id=&quot;10080&quot;&gt;&lt;property id=&quot;20148&quot; value=&quot;5&quot;/&gt;&lt;property id=&quot;20300&quot; value=&quot;Slide 35 - &amp;quot;Graphics – Assessment (St/Ex/Ad)&amp;quot;&quot;/&gt;&lt;property id=&quot;20307&quot; value=&quot;319&quot;/&gt;&lt;/object&gt;&lt;object type=&quot;3&quot; unique_id=&quot;10081&quot;&gt;&lt;property id=&quot;20148&quot; value=&quot;5&quot;/&gt;&lt;property id=&quot;20300&quot; value=&quot;Slide 36 - &amp;quot;E-Safety Scenario&amp;quot;&quot;/&gt;&lt;property id=&quot;20307&quot; value=&quot;322&quot;/&gt;&lt;/object&gt;&lt;object type=&quot;3&quot; unique_id=&quot;10082&quot;&gt;&lt;property id=&quot;20148&quot; value=&quot;5&quot;/&gt;&lt;property id=&quot;20300&quot; value=&quot;Slide 37 - &amp;quot;Task 1 – E-Safety&amp;quot;&quot;/&gt;&lt;property id=&quot;20307&quot; value=&quot;323&quot;/&gt;&lt;/object&gt;&lt;object type=&quot;3&quot; unique_id=&quot;10083&quot;&gt;&lt;property id=&quot;20148&quot; value=&quot;5&quot;/&gt;&lt;property id=&quot;20300&quot; value=&quot;Slide 38 - &amp;quot;Task 2 – E-Safety&amp;quot;&quot;/&gt;&lt;property id=&quot;20307&quot; value=&quot;324&quot;/&gt;&lt;/object&gt;&lt;object type=&quot;3&quot; unique_id=&quot;10084&quot;&gt;&lt;property id=&quot;20148&quot; value=&quot;5&quot;/&gt;&lt;property id=&quot;20300&quot; value=&quot;Slide 39 - &amp;quot;Task 3 – E-Safety&amp;quot;&quot;/&gt;&lt;property id=&quot;20307&quot; value=&quot;325&quot;/&gt;&lt;/object&gt;&lt;object type=&quot;3&quot; unique_id=&quot;10085&quot;&gt;&lt;property id=&quot;20148&quot; value=&quot;5&quot;/&gt;&lt;property id=&quot;20300&quot; value=&quot;Slide 40 - &amp;quot;Task 4 – E-Safety&amp;quot;&quot;/&gt;&lt;property id=&quot;20307&quot; value=&quot;326&quot;/&gt;&lt;/object&gt;&lt;object type=&quot;3&quot; unique_id=&quot;10086&quot;&gt;&lt;property id=&quot;20148&quot; value=&quot;5&quot;/&gt;&lt;property id=&quot;20300&quot; value=&quot;Slide 41 - &amp;quot;Task 5 – E-Safety&amp;quot;&quot;/&gt;&lt;property id=&quot;20307&quot; value=&quot;327&quot;/&gt;&lt;/object&gt;&lt;object type=&quot;3&quot; unique_id=&quot;10087&quot;&gt;&lt;property id=&quot;20148&quot; value=&quot;5&quot;/&gt;&lt;property id=&quot;20300&quot; value=&quot;Slide 42 - &amp;quot;Task 6 – E-Safety&amp;quot;&quot;/&gt;&lt;property id=&quot;20307&quot; value=&quot;328&quot;/&gt;&lt;/object&gt;&lt;object type=&quot;3&quot; unique_id=&quot;10088&quot;&gt;&lt;property id=&quot;20148&quot; value=&quot;5&quot;/&gt;&lt;property id=&quot;20300&quot; value=&quot;Slide 43 - &amp;quot;Task 7 – E-Safety&amp;quot;&quot;/&gt;&lt;property id=&quot;20307&quot; value=&quot;329&quot;/&gt;&lt;/object&gt;&lt;object type=&quot;3&quot; unique_id=&quot;10089&quot;&gt;&lt;property id=&quot;20148&quot; value=&quot;5&quot;/&gt;&lt;property id=&quot;20300&quot; value=&quot;Slide 44 - &amp;quot;E-Safety – Assessment (St/Ex/Ad)&amp;quot;&quot;/&gt;&lt;property id=&quot;20307&quot; value=&quot;331&quot;/&gt;&lt;/object&gt;&lt;/object&gt;&lt;object type=&quot;8&quot; unique_id=&quot;10135&quot;&gt;&lt;/object&gt;&lt;/object&gt;&lt;/database&gt;"/>
  <p:tag name="SECTOMILLISECCONVERTED" val="1"/>
  <p:tag name="ISPRING_RESOURCE_PATHS_HASH_2" val="08f788787bcb7a4d543d064184e3ed8f8a1ad1a"/>
  <p:tag name="ISPRING_PRESENTATION_TITLE" val="LO6a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deroth">
  <a:themeElements>
    <a:clrScheme name="Custom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A0AEC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03C8A099435F469B82EC500073A18D" ma:contentTypeVersion="0" ma:contentTypeDescription="Create a new document." ma:contentTypeScope="" ma:versionID="db11316f7499926a5aef36baba7827a0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DD945F-B7B0-4691-A0D0-E2EAD6DA23B3}">
  <ds:schemaRefs>
    <ds:schemaRef ds:uri="http://purl.org/dc/elements/1.1/"/>
    <ds:schemaRef ds:uri="http://purl.org/dc/terms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16A05FF-1C8D-47AA-A52A-FF79015719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E5A8F797-114D-47DC-A43E-E9D7D88718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Enderoth</Template>
  <TotalTime>52090</TotalTime>
  <Words>394</Words>
  <Application>Microsoft Office PowerPoint</Application>
  <PresentationFormat>On-screen Show (4:3)</PresentationFormat>
  <Paragraphs>125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Lucida Sans Unicode</vt:lpstr>
      <vt:lpstr>Verdana</vt:lpstr>
      <vt:lpstr>Wingdings 2</vt:lpstr>
      <vt:lpstr>Wingdings 3</vt:lpstr>
      <vt:lpstr>Enderoth</vt:lpstr>
      <vt:lpstr>PowerPoint Presentation</vt:lpstr>
      <vt:lpstr>6.1 - Inflation</vt:lpstr>
      <vt:lpstr>6.1 - Inflation</vt:lpstr>
      <vt:lpstr>6.1 - Inflation</vt:lpstr>
      <vt:lpstr>6.1 - Inflation</vt:lpstr>
      <vt:lpstr>6.1 - Inflation</vt:lpstr>
      <vt:lpstr>6.2 – Employment</vt:lpstr>
      <vt:lpstr>6.2 – Employment</vt:lpstr>
      <vt:lpstr>6.2 – Employment</vt:lpstr>
      <vt:lpstr>6.3 – Economic Growth</vt:lpstr>
      <vt:lpstr>6.3 – Economic Growth</vt:lpstr>
      <vt:lpstr>6.3 – Economic Growth</vt:lpstr>
      <vt:lpstr>6.3 – Economic Growth</vt:lpstr>
      <vt:lpstr>6.3 – Economic Growth</vt:lpstr>
    </vt:vector>
  </TitlesOfParts>
  <Company>Brooke Weston CTC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LO6a</dc:title>
  <dc:subject>eBusiness</dc:subject>
  <dc:creator>Enderoth</dc:creator>
  <cp:lastModifiedBy>Stephen Rafferty</cp:lastModifiedBy>
  <cp:revision>1699</cp:revision>
  <cp:lastPrinted>2014-01-22T18:25:48Z</cp:lastPrinted>
  <dcterms:created xsi:type="dcterms:W3CDTF">2008-03-12T11:01:44Z</dcterms:created>
  <dcterms:modified xsi:type="dcterms:W3CDTF">2018-08-03T17:49:58Z</dcterms:modified>
  <cp:category>Unit 01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0x0101006303C8A099435F469B82EC500073A18D</vt:lpwstr>
  </property>
  <property fmtid="{D5CDD505-2E9C-101B-9397-08002B2CF9AE}" pid="3" name="Unit">
    <vt:lpwstr>U1</vt:lpwstr>
  </property>
</Properties>
</file>